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97" r:id="rId2"/>
    <p:sldId id="256" r:id="rId3"/>
    <p:sldId id="270" r:id="rId4"/>
    <p:sldId id="291" r:id="rId5"/>
    <p:sldId id="302" r:id="rId6"/>
    <p:sldId id="303" r:id="rId7"/>
    <p:sldId id="280" r:id="rId8"/>
    <p:sldId id="304" r:id="rId9"/>
    <p:sldId id="305" r:id="rId10"/>
    <p:sldId id="306" r:id="rId11"/>
    <p:sldId id="307" r:id="rId12"/>
    <p:sldId id="298" r:id="rId13"/>
    <p:sldId id="299" r:id="rId14"/>
    <p:sldId id="287" r:id="rId15"/>
    <p:sldId id="300" r:id="rId16"/>
    <p:sldId id="308" r:id="rId17"/>
    <p:sldId id="286" r:id="rId18"/>
    <p:sldId id="309" r:id="rId19"/>
    <p:sldId id="310" r:id="rId20"/>
    <p:sldId id="283" r:id="rId21"/>
    <p:sldId id="311" r:id="rId22"/>
    <p:sldId id="312" r:id="rId23"/>
    <p:sldId id="288" r:id="rId24"/>
    <p:sldId id="313" r:id="rId25"/>
    <p:sldId id="268" r:id="rId26"/>
    <p:sldId id="269" r:id="rId27"/>
    <p:sldId id="293" r:id="rId28"/>
    <p:sldId id="281" r:id="rId29"/>
    <p:sldId id="279" r:id="rId30"/>
    <p:sldId id="314" r:id="rId31"/>
    <p:sldId id="315" r:id="rId32"/>
    <p:sldId id="316" r:id="rId33"/>
    <p:sldId id="317" r:id="rId34"/>
    <p:sldId id="301" r:id="rId35"/>
    <p:sldId id="292" r:id="rId36"/>
    <p:sldId id="289" r:id="rId37"/>
    <p:sldId id="318" r:id="rId38"/>
    <p:sldId id="319" r:id="rId39"/>
    <p:sldId id="320" r:id="rId40"/>
    <p:sldId id="321" r:id="rId41"/>
    <p:sldId id="277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 snapToGrid="0">
      <p:cViewPr varScale="1">
        <p:scale>
          <a:sx n="116" d="100"/>
          <a:sy n="116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F29EB-F4AB-4C07-81CA-BC018A0A8C70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443E4-E24E-41F6-B924-039ECD129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2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6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01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16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05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964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2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569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151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8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35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7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0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0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11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5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5BE2DE0-70D6-42A5-B887-63B479A270E5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B06C53-398A-43B8-B009-E0C2835B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58" y="0"/>
            <a:ext cx="10018713" cy="22036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7" y="302739"/>
            <a:ext cx="10018713" cy="6427575"/>
          </a:xfrm>
        </p:spPr>
        <p:txBody>
          <a:bodyPr/>
          <a:lstStyle/>
          <a:p>
            <a:pPr algn="ctr">
              <a:spcAft>
                <a:spcPts val="0"/>
              </a:spcAft>
              <a:buNone/>
              <a:defRPr/>
            </a:pP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УДОСКОНАЛЕННЯ МАРШРУТНОЇ МЕРЕЖІ МІСЬКОГО ПАСАЖИРСЬКОГО </a:t>
            </a:r>
            <a: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АВТОМОМОБІЛЬНОГО ТРАНСПОРТУ 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ЗАГАЛЬНОГО КОРИСТУВАННЯ  У </a:t>
            </a:r>
          </a:p>
          <a:p>
            <a:pPr algn="ctr">
              <a:spcAft>
                <a:spcPts val="0"/>
              </a:spcAft>
              <a:buNone/>
              <a:defRPr/>
            </a:pP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ЧЕРНІГОВІ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2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1"/>
            <a:ext cx="10018713" cy="102149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Calibri" panose="020F0502020204030204" pitchFamily="34" charset="0"/>
              </a:rPr>
              <a:t>Автобусний</a:t>
            </a:r>
            <a:r>
              <a:rPr lang="ru-RU" sz="2800" b="1" dirty="0">
                <a:latin typeface="Calibri" panose="020F0502020204030204" pitchFamily="34" charset="0"/>
              </a:rPr>
              <a:t> маршрут № </a:t>
            </a:r>
            <a:r>
              <a:rPr lang="ru-RU" sz="2800" b="1" dirty="0" smtClean="0">
                <a:latin typeface="Calibri" panose="020F0502020204030204" pitchFamily="34" charset="0"/>
              </a:rPr>
              <a:t>8 «Вокзал – </a:t>
            </a:r>
            <a:r>
              <a:rPr lang="ru-RU" sz="2800" b="1" dirty="0" err="1" smtClean="0">
                <a:latin typeface="Calibri" panose="020F0502020204030204" pitchFamily="34" charset="0"/>
              </a:rPr>
              <a:t>вул</a:t>
            </a:r>
            <a:r>
              <a:rPr lang="ru-RU" sz="2800" b="1" dirty="0" smtClean="0">
                <a:latin typeface="Calibri" panose="020F0502020204030204" pitchFamily="34" charset="0"/>
              </a:rPr>
              <a:t>. Одинцова»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25" y="930877"/>
            <a:ext cx="8279026" cy="5621293"/>
          </a:xfrm>
        </p:spPr>
      </p:pic>
    </p:spTree>
    <p:extLst>
      <p:ext uri="{BB962C8B-B14F-4D97-AF65-F5344CB8AC3E}">
        <p14:creationId xmlns:p14="http://schemas.microsoft.com/office/powerpoint/2010/main" val="3912148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"/>
            <a:ext cx="10018713" cy="930876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Calibri" panose="020F0502020204030204" pitchFamily="34" charset="0"/>
              </a:rPr>
              <a:t>Автобусний</a:t>
            </a:r>
            <a:r>
              <a:rPr lang="ru-RU" sz="2800" b="1" dirty="0">
                <a:latin typeface="Calibri" panose="020F0502020204030204" pitchFamily="34" charset="0"/>
              </a:rPr>
              <a:t> маршрут № </a:t>
            </a:r>
            <a:r>
              <a:rPr lang="ru-RU" sz="2800" b="1" dirty="0" smtClean="0">
                <a:latin typeface="Calibri" panose="020F0502020204030204" pitchFamily="34" charset="0"/>
              </a:rPr>
              <a:t>9 «ЛГЗ – </a:t>
            </a:r>
            <a:r>
              <a:rPr lang="ru-RU" sz="2800" b="1" dirty="0" err="1" smtClean="0">
                <a:latin typeface="Calibri" panose="020F0502020204030204" pitchFamily="34" charset="0"/>
              </a:rPr>
              <a:t>Дачі</a:t>
            </a:r>
            <a:r>
              <a:rPr lang="ru-RU" sz="2800" b="1" dirty="0" smtClean="0">
                <a:latin typeface="Calibri" panose="020F0502020204030204" pitchFamily="34" charset="0"/>
              </a:rPr>
              <a:t> (Жавинка)» (</a:t>
            </a:r>
            <a:r>
              <a:rPr lang="ru-RU" sz="2800" b="1" dirty="0" err="1" smtClean="0">
                <a:latin typeface="Calibri" panose="020F0502020204030204" pitchFamily="34" charset="0"/>
              </a:rPr>
              <a:t>сезонний</a:t>
            </a:r>
            <a:r>
              <a:rPr lang="ru-RU" sz="2800" b="1" dirty="0" smtClean="0">
                <a:latin typeface="Calibri" panose="020F0502020204030204" pitchFamily="34" charset="0"/>
              </a:rPr>
              <a:t>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9" y="930877"/>
            <a:ext cx="3707027" cy="5678987"/>
          </a:xfrm>
        </p:spPr>
      </p:pic>
    </p:spTree>
    <p:extLst>
      <p:ext uri="{BB962C8B-B14F-4D97-AF65-F5344CB8AC3E}">
        <p14:creationId xmlns:p14="http://schemas.microsoft.com/office/powerpoint/2010/main" val="62856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219" y="0"/>
            <a:ext cx="10018713" cy="757881"/>
          </a:xfrm>
        </p:spPr>
        <p:txBody>
          <a:bodyPr/>
          <a:lstStyle/>
          <a:p>
            <a:r>
              <a:rPr lang="uk-UA" b="1" dirty="0" smtClean="0">
                <a:latin typeface="Calibri" panose="020F0502020204030204" pitchFamily="34" charset="0"/>
              </a:rPr>
              <a:t>Маршрут № 11 «Вокзал – вул. Пухова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98" y="757881"/>
            <a:ext cx="6381353" cy="5957344"/>
          </a:xfrm>
        </p:spPr>
      </p:pic>
    </p:spTree>
    <p:extLst>
      <p:ext uri="{BB962C8B-B14F-4D97-AF65-F5344CB8AC3E}">
        <p14:creationId xmlns:p14="http://schemas.microsoft.com/office/powerpoint/2010/main" val="44429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976" y="0"/>
            <a:ext cx="10018713" cy="856735"/>
          </a:xfrm>
        </p:spPr>
        <p:txBody>
          <a:bodyPr/>
          <a:lstStyle/>
          <a:p>
            <a:r>
              <a:rPr lang="uk-UA" b="1" dirty="0" smtClean="0">
                <a:latin typeface="Calibri" panose="020F0502020204030204" pitchFamily="34" charset="0"/>
              </a:rPr>
              <a:t>Маршрут № 12 «Вокзал – вул. Одинцова»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08" y="856735"/>
            <a:ext cx="8677938" cy="5868414"/>
          </a:xfrm>
        </p:spPr>
      </p:pic>
    </p:spTree>
    <p:extLst>
      <p:ext uri="{BB962C8B-B14F-4D97-AF65-F5344CB8AC3E}">
        <p14:creationId xmlns:p14="http://schemas.microsoft.com/office/powerpoint/2010/main" val="31275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870" y="0"/>
            <a:ext cx="10956325" cy="93087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libri" panose="020F0502020204030204" pitchFamily="34" charset="0"/>
              </a:rPr>
              <a:t>Автобусний маршрут № 14 «Вокзал – Яцево» </a:t>
            </a:r>
            <a:br>
              <a:rPr lang="uk-UA" b="1" dirty="0" smtClean="0">
                <a:latin typeface="Calibri" panose="020F0502020204030204" pitchFamily="34" charset="0"/>
              </a:rPr>
            </a:br>
            <a:r>
              <a:rPr lang="uk-UA" sz="3100" b="1" dirty="0" smtClean="0">
                <a:latin typeface="Calibri" panose="020F0502020204030204" pitchFamily="34" charset="0"/>
              </a:rPr>
              <a:t>через Військовий госпіталь</a:t>
            </a:r>
            <a:endParaRPr lang="ru-RU" sz="31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74" y="930876"/>
            <a:ext cx="8622663" cy="5853111"/>
          </a:xfrm>
        </p:spPr>
      </p:pic>
    </p:spTree>
    <p:extLst>
      <p:ext uri="{BB962C8B-B14F-4D97-AF65-F5344CB8AC3E}">
        <p14:creationId xmlns:p14="http://schemas.microsoft.com/office/powerpoint/2010/main" val="25590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171" y="0"/>
            <a:ext cx="10018713" cy="937054"/>
          </a:xfrm>
        </p:spPr>
        <p:txBody>
          <a:bodyPr/>
          <a:lstStyle/>
          <a:p>
            <a:r>
              <a:rPr lang="uk-UA" b="1" dirty="0" smtClean="0">
                <a:latin typeface="Calibri" panose="020F0502020204030204" pitchFamily="34" charset="0"/>
              </a:rPr>
              <a:t>Маршрут № 15 «Забарівка – вул. Савчука»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76" y="937054"/>
            <a:ext cx="9588439" cy="5722258"/>
          </a:xfrm>
        </p:spPr>
      </p:pic>
    </p:spTree>
    <p:extLst>
      <p:ext uri="{BB962C8B-B14F-4D97-AF65-F5344CB8AC3E}">
        <p14:creationId xmlns:p14="http://schemas.microsoft.com/office/powerpoint/2010/main" val="3591545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"/>
            <a:ext cx="10018713" cy="1021492"/>
          </a:xfrm>
        </p:spPr>
        <p:txBody>
          <a:bodyPr/>
          <a:lstStyle/>
          <a:p>
            <a:r>
              <a:rPr lang="uk-UA" b="1" dirty="0">
                <a:latin typeface="Calibri" panose="020F0502020204030204" pitchFamily="34" charset="0"/>
              </a:rPr>
              <a:t>Маршрут № </a:t>
            </a:r>
            <a:r>
              <a:rPr lang="uk-UA" b="1" dirty="0" smtClean="0">
                <a:latin typeface="Calibri" panose="020F0502020204030204" pitchFamily="34" charset="0"/>
              </a:rPr>
              <a:t>16 «Вокзал </a:t>
            </a:r>
            <a:r>
              <a:rPr lang="uk-UA" b="1" dirty="0">
                <a:latin typeface="Calibri" panose="020F0502020204030204" pitchFamily="34" charset="0"/>
              </a:rPr>
              <a:t>– </a:t>
            </a:r>
            <a:r>
              <a:rPr lang="uk-UA" b="1" dirty="0" smtClean="0">
                <a:latin typeface="Calibri" panose="020F0502020204030204" pitchFamily="34" charset="0"/>
              </a:rPr>
              <a:t>Дачі (Улянівка)»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21" y="1021492"/>
            <a:ext cx="9451801" cy="5395783"/>
          </a:xfrm>
        </p:spPr>
      </p:pic>
    </p:spTree>
    <p:extLst>
      <p:ext uri="{BB962C8B-B14F-4D97-AF65-F5344CB8AC3E}">
        <p14:creationId xmlns:p14="http://schemas.microsoft.com/office/powerpoint/2010/main" val="82259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"/>
            <a:ext cx="10018713" cy="75985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Calibri" panose="020F0502020204030204" pitchFamily="34" charset="0"/>
              </a:rPr>
              <a:t>Автобусний маршрут № 17 «КСК – Дачі (Новоселівка)»</a:t>
            </a:r>
            <a:endParaRPr lang="ru-RU" sz="3200" b="1" dirty="0">
              <a:latin typeface="Calibri" panose="020F05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37" y="759855"/>
            <a:ext cx="8684058" cy="5957323"/>
          </a:xfrm>
        </p:spPr>
      </p:pic>
    </p:spTree>
    <p:extLst>
      <p:ext uri="{BB962C8B-B14F-4D97-AF65-F5344CB8AC3E}">
        <p14:creationId xmlns:p14="http://schemas.microsoft.com/office/powerpoint/2010/main" val="29922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495" y="1"/>
            <a:ext cx="10018713" cy="939114"/>
          </a:xfrm>
        </p:spPr>
        <p:txBody>
          <a:bodyPr/>
          <a:lstStyle/>
          <a:p>
            <a:r>
              <a:rPr lang="uk-UA" b="1" dirty="0">
                <a:latin typeface="Calibri" panose="020F0502020204030204" pitchFamily="34" charset="0"/>
              </a:rPr>
              <a:t>Маршрут № </a:t>
            </a:r>
            <a:r>
              <a:rPr lang="uk-UA" b="1" dirty="0" smtClean="0">
                <a:latin typeface="Calibri" panose="020F0502020204030204" pitchFamily="34" charset="0"/>
              </a:rPr>
              <a:t>18 «пр-т Миру </a:t>
            </a:r>
            <a:r>
              <a:rPr lang="uk-UA" b="1" dirty="0">
                <a:latin typeface="Calibri" panose="020F0502020204030204" pitchFamily="34" charset="0"/>
              </a:rPr>
              <a:t>– Дачі </a:t>
            </a:r>
            <a:r>
              <a:rPr lang="uk-UA" b="1" dirty="0" smtClean="0">
                <a:latin typeface="Calibri" panose="020F0502020204030204" pitchFamily="34" charset="0"/>
              </a:rPr>
              <a:t>(Рудка)»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90" y="939115"/>
            <a:ext cx="8126566" cy="5733633"/>
          </a:xfrm>
        </p:spPr>
      </p:pic>
    </p:spTree>
    <p:extLst>
      <p:ext uri="{BB962C8B-B14F-4D97-AF65-F5344CB8AC3E}">
        <p14:creationId xmlns:p14="http://schemas.microsoft.com/office/powerpoint/2010/main" val="2986852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"/>
            <a:ext cx="10018713" cy="807308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20 «Вокзал </a:t>
            </a:r>
            <a:r>
              <a:rPr lang="uk-UA" sz="2800" b="1" dirty="0">
                <a:latin typeface="Calibri" panose="020F0502020204030204" pitchFamily="34" charset="0"/>
              </a:rPr>
              <a:t>– </a:t>
            </a:r>
            <a:r>
              <a:rPr lang="uk-UA" sz="2800" b="1" dirty="0" smtClean="0">
                <a:latin typeface="Calibri" panose="020F0502020204030204" pitchFamily="34" charset="0"/>
              </a:rPr>
              <a:t>вул. Незалежності»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59" y="807309"/>
            <a:ext cx="7842421" cy="5875033"/>
          </a:xfrm>
        </p:spPr>
      </p:pic>
    </p:spTree>
    <p:extLst>
      <p:ext uri="{BB962C8B-B14F-4D97-AF65-F5344CB8AC3E}">
        <p14:creationId xmlns:p14="http://schemas.microsoft.com/office/powerpoint/2010/main" val="194223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62" y="138075"/>
            <a:ext cx="9242738" cy="65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463" y="-24063"/>
            <a:ext cx="11393904" cy="854242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Calibri" panose="020F0502020204030204" pitchFamily="34" charset="0"/>
              </a:rPr>
              <a:t>Автобусний маршрут № 21 «вул. Незалежності – вул. Одинцова»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1" y="1019648"/>
            <a:ext cx="10822507" cy="5158729"/>
          </a:xfrm>
        </p:spPr>
      </p:pic>
    </p:spTree>
    <p:extLst>
      <p:ext uri="{BB962C8B-B14F-4D97-AF65-F5344CB8AC3E}">
        <p14:creationId xmlns:p14="http://schemas.microsoft.com/office/powerpoint/2010/main" val="6410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714" y="0"/>
            <a:ext cx="10226157" cy="782595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22 «вул. Одинцова </a:t>
            </a:r>
            <a:r>
              <a:rPr lang="uk-UA" sz="2800" b="1" dirty="0">
                <a:latin typeface="Calibri" panose="020F0502020204030204" pitchFamily="34" charset="0"/>
              </a:rPr>
              <a:t>– </a:t>
            </a:r>
            <a:r>
              <a:rPr lang="uk-UA" sz="2800" b="1" dirty="0" smtClean="0">
                <a:latin typeface="Calibri" panose="020F0502020204030204" pitchFamily="34" charset="0"/>
              </a:rPr>
              <a:t>Дачі (Рівнопілля)»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74" y="782595"/>
            <a:ext cx="5901394" cy="5919388"/>
          </a:xfrm>
        </p:spPr>
      </p:pic>
    </p:spTree>
    <p:extLst>
      <p:ext uri="{BB962C8B-B14F-4D97-AF65-F5344CB8AC3E}">
        <p14:creationId xmlns:p14="http://schemas.microsoft.com/office/powerpoint/2010/main" val="662072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451" y="1"/>
            <a:ext cx="10633549" cy="1112108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22-а </a:t>
            </a:r>
            <a:r>
              <a:rPr lang="uk-UA" sz="2800" b="1" dirty="0">
                <a:latin typeface="Calibri" panose="020F0502020204030204" pitchFamily="34" charset="0"/>
              </a:rPr>
              <a:t>«вул. Одинцова – Дачі (Рівнопілля</a:t>
            </a:r>
            <a:r>
              <a:rPr lang="uk-UA" sz="2800" b="1" dirty="0" smtClean="0">
                <a:latin typeface="Calibri" panose="020F0502020204030204" pitchFamily="34" charset="0"/>
              </a:rPr>
              <a:t>)» </a:t>
            </a:r>
            <a:br>
              <a:rPr lang="uk-UA" sz="2800" b="1" dirty="0" smtClean="0">
                <a:latin typeface="Calibri" panose="020F0502020204030204" pitchFamily="34" charset="0"/>
              </a:rPr>
            </a:br>
            <a:r>
              <a:rPr lang="uk-UA" sz="2800" b="1" dirty="0" smtClean="0">
                <a:latin typeface="Calibri" panose="020F0502020204030204" pitchFamily="34" charset="0"/>
              </a:rPr>
              <a:t>ч/з вул. Кільцеву (сезонний)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55" y="1112109"/>
            <a:ext cx="5354594" cy="5517618"/>
          </a:xfrm>
        </p:spPr>
      </p:pic>
    </p:spTree>
    <p:extLst>
      <p:ext uri="{BB962C8B-B14F-4D97-AF65-F5344CB8AC3E}">
        <p14:creationId xmlns:p14="http://schemas.microsoft.com/office/powerpoint/2010/main" val="20186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976" y="0"/>
            <a:ext cx="10018713" cy="881449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Calibri" panose="020F0502020204030204" pitchFamily="34" charset="0"/>
              </a:rPr>
              <a:t>Автобусний маршрут № 23 «Забарівка – Вокзал» 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23" y="875291"/>
            <a:ext cx="8493211" cy="5847972"/>
          </a:xfrm>
        </p:spPr>
      </p:pic>
    </p:spTree>
    <p:extLst>
      <p:ext uri="{BB962C8B-B14F-4D97-AF65-F5344CB8AC3E}">
        <p14:creationId xmlns:p14="http://schemas.microsoft.com/office/powerpoint/2010/main" val="4421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976" y="1"/>
            <a:ext cx="10018713" cy="832022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Calibri" panose="020F0502020204030204" pitchFamily="34" charset="0"/>
              </a:rPr>
              <a:t>Автобусні маршрути 24 </a:t>
            </a:r>
            <a:r>
              <a:rPr lang="uk-UA" sz="3200" b="1" dirty="0">
                <a:latin typeface="Calibri" panose="020F0502020204030204" pitchFamily="34" charset="0"/>
              </a:rPr>
              <a:t>«Вокзал – </a:t>
            </a:r>
            <a:r>
              <a:rPr lang="uk-UA" sz="3200" b="1" dirty="0" smtClean="0">
                <a:latin typeface="Calibri" panose="020F0502020204030204" pitchFamily="34" charset="0"/>
              </a:rPr>
              <a:t>Півці» та </a:t>
            </a:r>
            <a:br>
              <a:rPr lang="uk-UA" sz="3200" b="1" dirty="0" smtClean="0">
                <a:latin typeface="Calibri" panose="020F0502020204030204" pitchFamily="34" charset="0"/>
              </a:rPr>
            </a:br>
            <a:r>
              <a:rPr lang="uk-UA" sz="3200" b="1" dirty="0" smtClean="0">
                <a:latin typeface="Calibri" panose="020F0502020204030204" pitchFamily="34" charset="0"/>
              </a:rPr>
              <a:t>24-а Вокзал – вул. Одинцова» ч/з Півці</a:t>
            </a:r>
            <a:endParaRPr lang="ru-RU" sz="32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37" y="957333"/>
            <a:ext cx="6052560" cy="5663953"/>
          </a:xfrm>
        </p:spPr>
      </p:pic>
    </p:spTree>
    <p:extLst>
      <p:ext uri="{BB962C8B-B14F-4D97-AF65-F5344CB8AC3E}">
        <p14:creationId xmlns:p14="http://schemas.microsoft.com/office/powerpoint/2010/main" val="229449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244" y="-24063"/>
            <a:ext cx="11612451" cy="399150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 smtClean="0">
                <a:latin typeface="Calibri" panose="020F0502020204030204" pitchFamily="34" charset="0"/>
              </a:rPr>
              <a:t>Об’єднання маршрутів № 25 «Стоматполіклініка-Хімволокно» та № 31 «вул. Одинцова-вул. Ціолковського»</a:t>
            </a:r>
            <a:endParaRPr lang="ru-RU" sz="18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33" y="375087"/>
            <a:ext cx="9450879" cy="6334755"/>
          </a:xfrm>
        </p:spPr>
      </p:pic>
    </p:spTree>
    <p:extLst>
      <p:ext uri="{BB962C8B-B14F-4D97-AF65-F5344CB8AC3E}">
        <p14:creationId xmlns:p14="http://schemas.microsoft.com/office/powerpoint/2010/main" val="31676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535" y="0"/>
            <a:ext cx="11070465" cy="42644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>
                <a:latin typeface="Calibri" panose="020F0502020204030204" pitchFamily="34" charset="0"/>
              </a:rPr>
              <a:t>Об’єднання маршрутів № 26 «вул. Єськова-Яцево» та № 32 «вул. Волковича-Технологічний університет»</a:t>
            </a:r>
            <a:endParaRPr lang="ru-RU" sz="2000" b="1" dirty="0">
              <a:latin typeface="Calibri" panose="020F05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8" y="426445"/>
            <a:ext cx="11159688" cy="6013622"/>
          </a:xfrm>
        </p:spPr>
      </p:pic>
    </p:spTree>
    <p:extLst>
      <p:ext uri="{BB962C8B-B14F-4D97-AF65-F5344CB8AC3E}">
        <p14:creationId xmlns:p14="http://schemas.microsoft.com/office/powerpoint/2010/main" val="21894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686" y="1"/>
            <a:ext cx="11302313" cy="675501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Calibri" panose="020F0502020204030204" pitchFamily="34" charset="0"/>
              </a:rPr>
              <a:t>Автобусний маршрут № 27 «Олександрівка – Лікеро-горілчаний завод»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78" y="675502"/>
            <a:ext cx="5717059" cy="5960812"/>
          </a:xfrm>
        </p:spPr>
      </p:pic>
    </p:spTree>
    <p:extLst>
      <p:ext uri="{BB962C8B-B14F-4D97-AF65-F5344CB8AC3E}">
        <p14:creationId xmlns:p14="http://schemas.microsoft.com/office/powerpoint/2010/main" val="35591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535" y="0"/>
            <a:ext cx="11030464" cy="902368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latin typeface="Calibri" panose="020F0502020204030204" pitchFamily="34" charset="0"/>
              </a:rPr>
              <a:t>Закриття автобусних маршрутів № 28 «Вокзал – вул. Тичини» та № 34 «Вокзал – з-д «Автодеталь»</a:t>
            </a:r>
            <a:endParaRPr lang="ru-RU" sz="20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43" y="753005"/>
            <a:ext cx="6017996" cy="5815918"/>
          </a:xfrm>
        </p:spPr>
      </p:pic>
    </p:spTree>
    <p:extLst>
      <p:ext uri="{BB962C8B-B14F-4D97-AF65-F5344CB8AC3E}">
        <p14:creationId xmlns:p14="http://schemas.microsoft.com/office/powerpoint/2010/main" val="6477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292" y="12032"/>
            <a:ext cx="10865708" cy="773312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Calibri" panose="020F0502020204030204" pitchFamily="34" charset="0"/>
              </a:rPr>
              <a:t>Автобусний маршрут № 30 «Пивзавод – з-д «Автодеталь» (кільцевий)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11" y="568775"/>
            <a:ext cx="6761747" cy="6171175"/>
          </a:xfrm>
        </p:spPr>
      </p:pic>
    </p:spTree>
    <p:extLst>
      <p:ext uri="{BB962C8B-B14F-4D97-AF65-F5344CB8AC3E}">
        <p14:creationId xmlns:p14="http://schemas.microsoft.com/office/powerpoint/2010/main" val="14790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5611"/>
            <a:ext cx="10515600" cy="476519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dirty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удосконалення мережі міського пасажирського транспорту </a:t>
            </a:r>
            <a:br>
              <a:rPr lang="uk-UA" altLang="ru-RU" b="1" dirty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266" y="1339171"/>
            <a:ext cx="10515600" cy="4644377"/>
          </a:xfrm>
        </p:spPr>
        <p:txBody>
          <a:bodyPr>
            <a:normAutofit/>
          </a:bodyPr>
          <a:lstStyle/>
          <a:p>
            <a:pPr lvl="1" algn="just">
              <a:spcBef>
                <a:spcPct val="0"/>
              </a:spcBef>
            </a:pPr>
            <a:r>
              <a:rPr lang="uk-UA" altLang="ru-RU" sz="3200" dirty="0" smtClean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Уникнення </a:t>
            </a:r>
            <a:r>
              <a:rPr lang="uk-UA" altLang="ru-RU" sz="3200" dirty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дублювання маршрутів різними видами транспорту та збільшення завантаженості </a:t>
            </a:r>
            <a:r>
              <a:rPr lang="uk-UA" altLang="ru-RU" sz="3200" dirty="0" smtClean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існуючих тролейбусів</a:t>
            </a:r>
            <a:r>
              <a:rPr lang="uk-UA" altLang="ru-RU" sz="3200" dirty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1" algn="just">
              <a:spcBef>
                <a:spcPct val="0"/>
              </a:spcBef>
            </a:pPr>
            <a:r>
              <a:rPr lang="uk-UA" altLang="ru-RU" sz="3200" dirty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Розвантаження центру міста </a:t>
            </a:r>
            <a:r>
              <a:rPr lang="uk-UA" altLang="ru-RU" sz="3200" dirty="0" smtClean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(перехрестя проспектів Миру та Перемоги) від автобусів малого класу;</a:t>
            </a:r>
            <a:endParaRPr lang="uk-UA" altLang="ru-RU" sz="3200" dirty="0">
              <a:solidFill>
                <a:srgbClr val="35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</a:pPr>
            <a:r>
              <a:rPr lang="uk-UA" altLang="ru-RU" sz="3200" dirty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схем маршрутів транспортної мережі для підвищення якості обслуговування населення</a:t>
            </a:r>
            <a:r>
              <a:rPr lang="uk-UA" altLang="ru-RU" sz="3200" dirty="0" smtClean="0">
                <a:solidFill>
                  <a:srgbClr val="35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altLang="ru-RU" sz="3200" dirty="0">
              <a:solidFill>
                <a:srgbClr val="35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208" y="1"/>
            <a:ext cx="10018713" cy="897924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33 «Епіцентр – Річковий порт»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9" y="807132"/>
            <a:ext cx="4835609" cy="5904741"/>
          </a:xfrm>
        </p:spPr>
      </p:pic>
    </p:spTree>
    <p:extLst>
      <p:ext uri="{BB962C8B-B14F-4D97-AF65-F5344CB8AC3E}">
        <p14:creationId xmlns:p14="http://schemas.microsoft.com/office/powerpoint/2010/main" val="264745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960" y="0"/>
            <a:ext cx="10018713" cy="881449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en-US" sz="2800" b="1" dirty="0" smtClean="0">
                <a:latin typeface="Calibri" panose="020F0502020204030204" pitchFamily="34" charset="0"/>
              </a:rPr>
              <a:t>35</a:t>
            </a:r>
            <a:r>
              <a:rPr lang="uk-UA" sz="2800" b="1" dirty="0" smtClean="0">
                <a:latin typeface="Calibri" panose="020F0502020204030204" pitchFamily="34" charset="0"/>
              </a:rPr>
              <a:t> «КСК </a:t>
            </a:r>
            <a:r>
              <a:rPr lang="uk-UA" sz="2800" b="1" dirty="0">
                <a:latin typeface="Calibri" panose="020F0502020204030204" pitchFamily="34" charset="0"/>
              </a:rPr>
              <a:t>– </a:t>
            </a:r>
            <a:r>
              <a:rPr lang="uk-UA" sz="2800" b="1" dirty="0" smtClean="0">
                <a:latin typeface="Calibri" panose="020F0502020204030204" pitchFamily="34" charset="0"/>
              </a:rPr>
              <a:t>завод «Автодеталь»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97" y="881449"/>
            <a:ext cx="5222789" cy="5765867"/>
          </a:xfrm>
        </p:spPr>
      </p:pic>
    </p:spTree>
    <p:extLst>
      <p:ext uri="{BB962C8B-B14F-4D97-AF65-F5344CB8AC3E}">
        <p14:creationId xmlns:p14="http://schemas.microsoft.com/office/powerpoint/2010/main" val="2979579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149" y="0"/>
            <a:ext cx="10018713" cy="782595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36 «Епіцентр </a:t>
            </a:r>
            <a:r>
              <a:rPr lang="uk-UA" sz="2800" b="1" dirty="0">
                <a:latin typeface="Calibri" panose="020F0502020204030204" pitchFamily="34" charset="0"/>
              </a:rPr>
              <a:t>– </a:t>
            </a:r>
            <a:r>
              <a:rPr lang="uk-UA" sz="2800" b="1" dirty="0" smtClean="0">
                <a:latin typeface="Calibri" panose="020F0502020204030204" pitchFamily="34" charset="0"/>
              </a:rPr>
              <a:t>Дачі (Жавинка)»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2" y="782595"/>
            <a:ext cx="4802659" cy="5887744"/>
          </a:xfrm>
        </p:spPr>
      </p:pic>
    </p:spTree>
    <p:extLst>
      <p:ext uri="{BB962C8B-B14F-4D97-AF65-F5344CB8AC3E}">
        <p14:creationId xmlns:p14="http://schemas.microsoft.com/office/powerpoint/2010/main" val="3935366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722" y="0"/>
            <a:ext cx="10018713" cy="955589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37 «Вокзал – вул. Єськова»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03" y="861963"/>
            <a:ext cx="4860324" cy="5854858"/>
          </a:xfrm>
        </p:spPr>
      </p:pic>
    </p:spTree>
    <p:extLst>
      <p:ext uri="{BB962C8B-B14F-4D97-AF65-F5344CB8AC3E}">
        <p14:creationId xmlns:p14="http://schemas.microsoft.com/office/powerpoint/2010/main" val="3402926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975" y="1"/>
            <a:ext cx="10018713" cy="939114"/>
          </a:xfrm>
        </p:spPr>
        <p:txBody>
          <a:bodyPr/>
          <a:lstStyle/>
          <a:p>
            <a:r>
              <a:rPr lang="uk-UA" b="1" dirty="0" smtClean="0">
                <a:latin typeface="Calibri" panose="020F0502020204030204" pitchFamily="34" charset="0"/>
              </a:rPr>
              <a:t>Маршрут № 38 «Вокзал – Сіверянка»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22" y="939115"/>
            <a:ext cx="8668505" cy="5599053"/>
          </a:xfrm>
        </p:spPr>
      </p:pic>
    </p:spTree>
    <p:extLst>
      <p:ext uri="{BB962C8B-B14F-4D97-AF65-F5344CB8AC3E}">
        <p14:creationId xmlns:p14="http://schemas.microsoft.com/office/powerpoint/2010/main" val="2210336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151" y="1"/>
            <a:ext cx="10939848" cy="67550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Calibri" panose="020F0502020204030204" pitchFamily="34" charset="0"/>
              </a:rPr>
              <a:t>Автобусний маршрут № 39 «вул. </a:t>
            </a:r>
            <a:r>
              <a:rPr lang="uk-UA" sz="2800" b="1" dirty="0" err="1" smtClean="0">
                <a:latin typeface="Calibri" panose="020F0502020204030204" pitchFamily="34" charset="0"/>
              </a:rPr>
              <a:t>Старобілоуська</a:t>
            </a:r>
            <a:r>
              <a:rPr lang="uk-UA" sz="2800" b="1" dirty="0" smtClean="0">
                <a:latin typeface="Calibri" panose="020F0502020204030204" pitchFamily="34" charset="0"/>
              </a:rPr>
              <a:t> – Олександрівка»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2" y="675503"/>
            <a:ext cx="6959926" cy="5916870"/>
          </a:xfrm>
        </p:spPr>
      </p:pic>
    </p:spTree>
    <p:extLst>
      <p:ext uri="{BB962C8B-B14F-4D97-AF65-F5344CB8AC3E}">
        <p14:creationId xmlns:p14="http://schemas.microsoft.com/office/powerpoint/2010/main" val="22279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967" y="0"/>
            <a:ext cx="11154033" cy="749643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Calibri" panose="020F0502020204030204" pitchFamily="34" charset="0"/>
              </a:rPr>
              <a:t>Автобусний маршрут № 42 «Протитуберкульозний диспансер – вул. Одинцова»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70" y="691978"/>
            <a:ext cx="8336692" cy="5965432"/>
          </a:xfrm>
        </p:spPr>
      </p:pic>
    </p:spTree>
    <p:extLst>
      <p:ext uri="{BB962C8B-B14F-4D97-AF65-F5344CB8AC3E}">
        <p14:creationId xmlns:p14="http://schemas.microsoft.com/office/powerpoint/2010/main" val="14952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287" y="1"/>
            <a:ext cx="10018713" cy="700216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43 «Вокзал </a:t>
            </a:r>
            <a:r>
              <a:rPr lang="uk-UA" sz="2800" b="1" dirty="0">
                <a:latin typeface="Calibri" panose="020F0502020204030204" pitchFamily="34" charset="0"/>
              </a:rPr>
              <a:t>– </a:t>
            </a:r>
            <a:r>
              <a:rPr lang="uk-UA" sz="2800" b="1" dirty="0" smtClean="0">
                <a:latin typeface="Calibri" panose="020F0502020204030204" pitchFamily="34" charset="0"/>
              </a:rPr>
              <a:t>Олександрівка»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38" y="661491"/>
            <a:ext cx="5066270" cy="6067667"/>
          </a:xfrm>
        </p:spPr>
      </p:pic>
    </p:spTree>
    <p:extLst>
      <p:ext uri="{BB962C8B-B14F-4D97-AF65-F5344CB8AC3E}">
        <p14:creationId xmlns:p14="http://schemas.microsoft.com/office/powerpoint/2010/main" val="2239393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203" y="0"/>
            <a:ext cx="10018713" cy="1044146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44 «Епіцентр </a:t>
            </a:r>
            <a:r>
              <a:rPr lang="uk-UA" sz="2800" b="1" dirty="0">
                <a:latin typeface="Calibri" panose="020F0502020204030204" pitchFamily="34" charset="0"/>
              </a:rPr>
              <a:t>– </a:t>
            </a:r>
            <a:r>
              <a:rPr lang="uk-UA" sz="2800" b="1" dirty="0" smtClean="0">
                <a:latin typeface="Calibri" panose="020F0502020204030204" pitchFamily="34" charset="0"/>
              </a:rPr>
              <a:t>Зарічне»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09" y="1044146"/>
            <a:ext cx="6998499" cy="5587313"/>
          </a:xfrm>
        </p:spPr>
      </p:pic>
    </p:spTree>
    <p:extLst>
      <p:ext uri="{BB962C8B-B14F-4D97-AF65-F5344CB8AC3E}">
        <p14:creationId xmlns:p14="http://schemas.microsoft.com/office/powerpoint/2010/main" val="1639267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149" y="1"/>
            <a:ext cx="10018713" cy="1037968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46 «вул. Одинцова – Дачі (Березанка)»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06" y="1037969"/>
            <a:ext cx="9209105" cy="5494638"/>
          </a:xfrm>
        </p:spPr>
      </p:pic>
    </p:spTree>
    <p:extLst>
      <p:ext uri="{BB962C8B-B14F-4D97-AF65-F5344CB8AC3E}">
        <p14:creationId xmlns:p14="http://schemas.microsoft.com/office/powerpoint/2010/main" val="3857976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690286"/>
          </a:xfrm>
        </p:spPr>
        <p:txBody>
          <a:bodyPr>
            <a:normAutofit/>
          </a:bodyPr>
          <a:lstStyle/>
          <a:p>
            <a:r>
              <a:rPr lang="uk-UA" sz="6000" b="1" dirty="0" smtClean="0"/>
              <a:t>Зміни до мережі автобусних маршрутів громадського транспорту м. Чернігова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484310" y="685800"/>
            <a:ext cx="10018713" cy="198119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5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287" y="0"/>
            <a:ext cx="10018713" cy="856735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Calibri" panose="020F0502020204030204" pitchFamily="34" charset="0"/>
              </a:rPr>
              <a:t>Автобусний маршрут № </a:t>
            </a:r>
            <a:r>
              <a:rPr lang="uk-UA" sz="2800" b="1" dirty="0" smtClean="0">
                <a:latin typeface="Calibri" panose="020F0502020204030204" pitchFamily="34" charset="0"/>
              </a:rPr>
              <a:t>47 «Хімволокно </a:t>
            </a:r>
            <a:r>
              <a:rPr lang="uk-UA" sz="2800" b="1" dirty="0">
                <a:latin typeface="Calibri" panose="020F0502020204030204" pitchFamily="34" charset="0"/>
              </a:rPr>
              <a:t>– Дачі </a:t>
            </a:r>
            <a:r>
              <a:rPr lang="uk-UA" sz="2800" b="1" dirty="0" smtClean="0">
                <a:latin typeface="Calibri" panose="020F0502020204030204" pitchFamily="34" charset="0"/>
              </a:rPr>
              <a:t>(Якубівка)»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49" y="856735"/>
            <a:ext cx="6314235" cy="5802892"/>
          </a:xfrm>
        </p:spPr>
      </p:pic>
    </p:spTree>
    <p:extLst>
      <p:ext uri="{BB962C8B-B14F-4D97-AF65-F5344CB8AC3E}">
        <p14:creationId xmlns:p14="http://schemas.microsoft.com/office/powerpoint/2010/main" val="2470042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247919"/>
            <a:ext cx="10018713" cy="846785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ПЛАН ДІЙ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100" dirty="0" smtClean="0"/>
              <a:t>впровадження маршрутної мережі пасажирського транспорту: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4298" y="1838247"/>
            <a:ext cx="10805375" cy="431297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uk-UA" sz="2600" b="1" dirty="0" smtClean="0"/>
          </a:p>
          <a:p>
            <a:pPr marL="0" indent="0" algn="ctr">
              <a:buNone/>
            </a:pPr>
            <a:r>
              <a:rPr lang="uk-UA" sz="2600" b="1" dirty="0" smtClean="0"/>
              <a:t>Висновки комісії з підготовки пропозиції до моделі транспортної мережі</a:t>
            </a:r>
          </a:p>
          <a:p>
            <a:pPr marL="0" indent="0" algn="ctr">
              <a:buNone/>
            </a:pPr>
            <a:endParaRPr lang="uk-UA" sz="2600" b="1" dirty="0" smtClean="0"/>
          </a:p>
          <a:p>
            <a:pPr marL="0" indent="0" algn="ctr">
              <a:buNone/>
            </a:pPr>
            <a:r>
              <a:rPr lang="uk-UA" sz="2600" b="1" dirty="0" smtClean="0"/>
              <a:t>Обговорення моделі транспортної мережі з громадськістю</a:t>
            </a:r>
          </a:p>
          <a:p>
            <a:pPr marL="0" indent="0" algn="ctr">
              <a:buNone/>
            </a:pPr>
            <a:r>
              <a:rPr lang="uk-UA" sz="2600" b="1" dirty="0" smtClean="0"/>
              <a:t> </a:t>
            </a:r>
          </a:p>
          <a:p>
            <a:pPr marL="0" indent="0" algn="ctr">
              <a:buNone/>
            </a:pPr>
            <a:r>
              <a:rPr lang="uk-UA" sz="2600" b="1" dirty="0" smtClean="0"/>
              <a:t>Рішення координаційної ради з питань транспортного забезпечення</a:t>
            </a:r>
          </a:p>
          <a:p>
            <a:pPr marL="0" indent="0" algn="ctr">
              <a:buNone/>
            </a:pPr>
            <a:endParaRPr lang="uk-UA" sz="2600" b="1" dirty="0" smtClean="0"/>
          </a:p>
          <a:p>
            <a:pPr marL="0" indent="0" algn="ctr">
              <a:buNone/>
            </a:pPr>
            <a:r>
              <a:rPr lang="uk-UA" sz="2600" b="1" dirty="0" smtClean="0"/>
              <a:t>Рішення виконавчого комітету міської ради</a:t>
            </a:r>
          </a:p>
          <a:p>
            <a:pPr marL="0" indent="0" algn="ctr">
              <a:buNone/>
            </a:pPr>
            <a:endParaRPr lang="uk-UA" sz="2600" b="1" dirty="0" smtClean="0"/>
          </a:p>
          <a:p>
            <a:pPr marL="0" indent="0" algn="ctr">
              <a:buNone/>
            </a:pPr>
            <a:r>
              <a:rPr lang="uk-UA" sz="2600" b="1" dirty="0" smtClean="0"/>
              <a:t>Проведення конкурсів, заключення нових договорів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6214670" y="2302100"/>
            <a:ext cx="484632" cy="545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6214670" y="3141872"/>
            <a:ext cx="484632" cy="545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214670" y="3994737"/>
            <a:ext cx="484632" cy="545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214670" y="4802666"/>
            <a:ext cx="484632" cy="545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99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10018713" cy="797011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Calibri" panose="020F0502020204030204" pitchFamily="34" charset="0"/>
              </a:rPr>
              <a:t>Автобусний</a:t>
            </a:r>
            <a:r>
              <a:rPr lang="ru-RU" sz="2800" b="1" dirty="0" smtClean="0">
                <a:latin typeface="Calibri" panose="020F0502020204030204" pitchFamily="34" charset="0"/>
              </a:rPr>
              <a:t> маршрут № 1 «</a:t>
            </a:r>
            <a:r>
              <a:rPr lang="ru-RU" sz="2800" b="1" dirty="0" err="1" smtClean="0">
                <a:latin typeface="Calibri" panose="020F0502020204030204" pitchFamily="34" charset="0"/>
              </a:rPr>
              <a:t>вул</a:t>
            </a:r>
            <a:r>
              <a:rPr lang="ru-RU" sz="2800" b="1" dirty="0" smtClean="0">
                <a:latin typeface="Calibri" panose="020F0502020204030204" pitchFamily="34" charset="0"/>
              </a:rPr>
              <a:t>. Одинцова – </a:t>
            </a:r>
            <a:r>
              <a:rPr lang="ru-RU" sz="2800" b="1" dirty="0" err="1" smtClean="0">
                <a:latin typeface="Calibri" panose="020F0502020204030204" pitchFamily="34" charset="0"/>
              </a:rPr>
              <a:t>Дачі</a:t>
            </a:r>
            <a:r>
              <a:rPr lang="ru-RU" sz="2800" b="1" dirty="0" smtClean="0">
                <a:latin typeface="Calibri" panose="020F0502020204030204" pitchFamily="34" charset="0"/>
              </a:rPr>
              <a:t> (Ст. </a:t>
            </a:r>
            <a:r>
              <a:rPr lang="ru-RU" sz="2800" b="1" dirty="0" err="1" smtClean="0">
                <a:latin typeface="Calibri" panose="020F0502020204030204" pitchFamily="34" charset="0"/>
              </a:rPr>
              <a:t>Білоус</a:t>
            </a:r>
            <a:r>
              <a:rPr lang="ru-RU" sz="2800" b="1" dirty="0" smtClean="0">
                <a:latin typeface="Calibri" panose="020F0502020204030204" pitchFamily="34" charset="0"/>
              </a:rPr>
              <a:t>)»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14" y="797011"/>
            <a:ext cx="10354962" cy="5475904"/>
          </a:xfrm>
        </p:spPr>
      </p:pic>
    </p:spTree>
    <p:extLst>
      <p:ext uri="{BB962C8B-B14F-4D97-AF65-F5344CB8AC3E}">
        <p14:creationId xmlns:p14="http://schemas.microsoft.com/office/powerpoint/2010/main" val="366401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10018713" cy="963827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Calibri" panose="020F0502020204030204" pitchFamily="34" charset="0"/>
              </a:rPr>
              <a:t>Автобусний</a:t>
            </a:r>
            <a:r>
              <a:rPr lang="ru-RU" sz="2800" b="1" dirty="0">
                <a:latin typeface="Calibri" panose="020F0502020204030204" pitchFamily="34" charset="0"/>
              </a:rPr>
              <a:t> маршрут № </a:t>
            </a:r>
            <a:r>
              <a:rPr lang="ru-RU" sz="2800" b="1" dirty="0" smtClean="0">
                <a:latin typeface="Calibri" panose="020F0502020204030204" pitchFamily="34" charset="0"/>
              </a:rPr>
              <a:t>2 «пр-т Миру </a:t>
            </a:r>
            <a:r>
              <a:rPr lang="ru-RU" sz="2800" b="1" dirty="0">
                <a:latin typeface="Calibri" panose="020F0502020204030204" pitchFamily="34" charset="0"/>
              </a:rPr>
              <a:t>– </a:t>
            </a:r>
            <a:r>
              <a:rPr lang="ru-RU" sz="2800" b="1" dirty="0" err="1">
                <a:latin typeface="Calibri" panose="020F0502020204030204" pitchFamily="34" charset="0"/>
              </a:rPr>
              <a:t>Дачі</a:t>
            </a:r>
            <a:r>
              <a:rPr lang="ru-RU" sz="2800" b="1" dirty="0">
                <a:latin typeface="Calibri" panose="020F0502020204030204" pitchFamily="34" charset="0"/>
              </a:rPr>
              <a:t> </a:t>
            </a:r>
            <a:r>
              <a:rPr lang="ru-RU" sz="2800" b="1" dirty="0" smtClean="0">
                <a:latin typeface="Calibri" panose="020F0502020204030204" pitchFamily="34" charset="0"/>
              </a:rPr>
              <a:t>(Рівнопілля)»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67" y="864973"/>
            <a:ext cx="7085424" cy="5669846"/>
          </a:xfrm>
        </p:spPr>
      </p:pic>
    </p:spTree>
    <p:extLst>
      <p:ext uri="{BB962C8B-B14F-4D97-AF65-F5344CB8AC3E}">
        <p14:creationId xmlns:p14="http://schemas.microsoft.com/office/powerpoint/2010/main" val="180982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747" y="0"/>
            <a:ext cx="11145253" cy="633578"/>
          </a:xfrm>
        </p:spPr>
        <p:txBody>
          <a:bodyPr>
            <a:normAutofit/>
          </a:bodyPr>
          <a:lstStyle/>
          <a:p>
            <a:r>
              <a:rPr lang="uk-UA" sz="2200" b="1" dirty="0" smtClean="0">
                <a:latin typeface="Calibri" panose="020F0502020204030204" pitchFamily="34" charset="0"/>
              </a:rPr>
              <a:t>Автобусний маршрут № 3 «пр-т Миру – Дачі (Киїнка)» (продовження до ТЦ Епіцентр</a:t>
            </a:r>
            <a:r>
              <a:rPr lang="en-US" sz="2200" b="1" dirty="0" smtClean="0">
                <a:latin typeface="Calibri" panose="020F0502020204030204" pitchFamily="34" charset="0"/>
              </a:rPr>
              <a:t>)</a:t>
            </a:r>
            <a:endParaRPr lang="ru-RU" sz="2200" b="1" dirty="0"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02" y="551936"/>
            <a:ext cx="8844461" cy="6175942"/>
          </a:xfrm>
        </p:spPr>
      </p:pic>
    </p:spTree>
    <p:extLst>
      <p:ext uri="{BB962C8B-B14F-4D97-AF65-F5344CB8AC3E}">
        <p14:creationId xmlns:p14="http://schemas.microsoft.com/office/powerpoint/2010/main" val="63363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94529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Calibri" panose="020F0502020204030204" pitchFamily="34" charset="0"/>
              </a:rPr>
              <a:t>Автобусний</a:t>
            </a:r>
            <a:r>
              <a:rPr lang="ru-RU" sz="2800" b="1" dirty="0">
                <a:latin typeface="Calibri" panose="020F0502020204030204" pitchFamily="34" charset="0"/>
              </a:rPr>
              <a:t> маршрут № </a:t>
            </a:r>
            <a:r>
              <a:rPr lang="ru-RU" sz="2800" b="1" dirty="0" smtClean="0">
                <a:latin typeface="Calibri" panose="020F0502020204030204" pitchFamily="34" charset="0"/>
              </a:rPr>
              <a:t>5 </a:t>
            </a:r>
            <a:r>
              <a:rPr lang="ru-RU" sz="2800" b="1" dirty="0">
                <a:latin typeface="Calibri" panose="020F0502020204030204" pitchFamily="34" charset="0"/>
              </a:rPr>
              <a:t>«пр-т Миру – </a:t>
            </a:r>
            <a:r>
              <a:rPr lang="ru-RU" sz="2800" b="1" dirty="0" err="1">
                <a:latin typeface="Calibri" panose="020F0502020204030204" pitchFamily="34" charset="0"/>
              </a:rPr>
              <a:t>Дачі</a:t>
            </a:r>
            <a:r>
              <a:rPr lang="ru-RU" sz="2800" b="1" dirty="0">
                <a:latin typeface="Calibri" panose="020F0502020204030204" pitchFamily="34" charset="0"/>
              </a:rPr>
              <a:t> </a:t>
            </a:r>
            <a:r>
              <a:rPr lang="ru-RU" sz="2800" b="1" dirty="0" smtClean="0">
                <a:latin typeface="Calibri" panose="020F0502020204030204" pitchFamily="34" charset="0"/>
              </a:rPr>
              <a:t>(</a:t>
            </a:r>
            <a:r>
              <a:rPr lang="ru-RU" sz="2800" b="1" dirty="0" err="1" smtClean="0">
                <a:latin typeface="Calibri" panose="020F0502020204030204" pitchFamily="34" charset="0"/>
              </a:rPr>
              <a:t>Новий</a:t>
            </a:r>
            <a:r>
              <a:rPr lang="ru-RU" sz="2800" b="1" dirty="0" smtClean="0">
                <a:latin typeface="Calibri" panose="020F0502020204030204" pitchFamily="34" charset="0"/>
              </a:rPr>
              <a:t> </a:t>
            </a:r>
            <a:r>
              <a:rPr lang="ru-RU" sz="2800" b="1" dirty="0" err="1" smtClean="0">
                <a:latin typeface="Calibri" panose="020F0502020204030204" pitchFamily="34" charset="0"/>
              </a:rPr>
              <a:t>Білоус</a:t>
            </a:r>
            <a:r>
              <a:rPr lang="ru-RU" sz="2800" b="1" dirty="0" smtClean="0">
                <a:latin typeface="Calibri" panose="020F0502020204030204" pitchFamily="34" charset="0"/>
              </a:rPr>
              <a:t>)»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2" y="871151"/>
            <a:ext cx="9441565" cy="5791572"/>
          </a:xfrm>
        </p:spPr>
      </p:pic>
    </p:spTree>
    <p:extLst>
      <p:ext uri="{BB962C8B-B14F-4D97-AF65-F5344CB8AC3E}">
        <p14:creationId xmlns:p14="http://schemas.microsoft.com/office/powerpoint/2010/main" val="56934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927" y="0"/>
            <a:ext cx="10018713" cy="856735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Calibri" panose="020F0502020204030204" pitchFamily="34" charset="0"/>
              </a:rPr>
              <a:t>Автобусний</a:t>
            </a:r>
            <a:r>
              <a:rPr lang="ru-RU" sz="2800" b="1" dirty="0">
                <a:latin typeface="Calibri" panose="020F0502020204030204" pitchFamily="34" charset="0"/>
              </a:rPr>
              <a:t> маршрут № </a:t>
            </a:r>
            <a:r>
              <a:rPr lang="ru-RU" sz="2800" b="1" dirty="0" smtClean="0">
                <a:latin typeface="Calibri" panose="020F0502020204030204" pitchFamily="34" charset="0"/>
              </a:rPr>
              <a:t>7 «</a:t>
            </a:r>
            <a:r>
              <a:rPr lang="ru-RU" sz="2800" b="1" dirty="0" err="1" smtClean="0">
                <a:latin typeface="Calibri" panose="020F0502020204030204" pitchFamily="34" charset="0"/>
              </a:rPr>
              <a:t>вул</a:t>
            </a:r>
            <a:r>
              <a:rPr lang="ru-RU" sz="2800" b="1" dirty="0" smtClean="0">
                <a:latin typeface="Calibri" panose="020F0502020204030204" pitchFamily="34" charset="0"/>
              </a:rPr>
              <a:t>. </a:t>
            </a:r>
            <a:r>
              <a:rPr lang="ru-RU" sz="2800" b="1" dirty="0" err="1" smtClean="0">
                <a:latin typeface="Calibri" panose="020F0502020204030204" pitchFamily="34" charset="0"/>
              </a:rPr>
              <a:t>Єськова</a:t>
            </a:r>
            <a:r>
              <a:rPr lang="ru-RU" sz="2800" b="1" dirty="0" smtClean="0">
                <a:latin typeface="Calibri" panose="020F0502020204030204" pitchFamily="34" charset="0"/>
              </a:rPr>
              <a:t> – </a:t>
            </a:r>
            <a:r>
              <a:rPr lang="ru-RU" sz="2800" b="1" dirty="0" err="1" smtClean="0">
                <a:latin typeface="Calibri" panose="020F0502020204030204" pitchFamily="34" charset="0"/>
              </a:rPr>
              <a:t>міст</a:t>
            </a:r>
            <a:r>
              <a:rPr lang="ru-RU" sz="2800" b="1" dirty="0" smtClean="0">
                <a:latin typeface="Calibri" panose="020F0502020204030204" pitchFamily="34" charset="0"/>
              </a:rPr>
              <a:t> р. Десна»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11" y="856735"/>
            <a:ext cx="4473146" cy="5828647"/>
          </a:xfrm>
        </p:spPr>
      </p:pic>
    </p:spTree>
    <p:extLst>
      <p:ext uri="{BB962C8B-B14F-4D97-AF65-F5344CB8AC3E}">
        <p14:creationId xmlns:p14="http://schemas.microsoft.com/office/powerpoint/2010/main" val="4150914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1477</TotalTime>
  <Words>537</Words>
  <Application>Microsoft Office PowerPoint</Application>
  <PresentationFormat>Широкоэкранный</PresentationFormat>
  <Paragraphs>56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Corbel</vt:lpstr>
      <vt:lpstr>Times New Roman</vt:lpstr>
      <vt:lpstr>Параллакс</vt:lpstr>
      <vt:lpstr>Презентация PowerPoint</vt:lpstr>
      <vt:lpstr> </vt:lpstr>
      <vt:lpstr>Напрямки удосконалення мережі міського пасажирського транспорту  </vt:lpstr>
      <vt:lpstr>Зміни до мережі автобусних маршрутів громадського транспорту м. Чернігова</vt:lpstr>
      <vt:lpstr>Автобусний маршрут № 1 «вул. Одинцова – Дачі (Ст. Білоус)»</vt:lpstr>
      <vt:lpstr>Автобусний маршрут № 2 «пр-т Миру – Дачі (Рівнопілля)»</vt:lpstr>
      <vt:lpstr>Автобусний маршрут № 3 «пр-т Миру – Дачі (Киїнка)» (продовження до ТЦ Епіцентр)</vt:lpstr>
      <vt:lpstr>Автобусний маршрут № 5 «пр-т Миру – Дачі (Новий Білоус)»</vt:lpstr>
      <vt:lpstr>Автобусний маршрут № 7 «вул. Єськова – міст р. Десна»</vt:lpstr>
      <vt:lpstr>Автобусний маршрут № 8 «Вокзал – вул. Одинцова»</vt:lpstr>
      <vt:lpstr>Автобусний маршрут № 9 «ЛГЗ – Дачі (Жавинка)» (сезонний)</vt:lpstr>
      <vt:lpstr>Маршрут № 11 «Вокзал – вул. Пухова</vt:lpstr>
      <vt:lpstr>Маршрут № 12 «Вокзал – вул. Одинцова»</vt:lpstr>
      <vt:lpstr>Автобусний маршрут № 14 «Вокзал – Яцево»  через Військовий госпіталь</vt:lpstr>
      <vt:lpstr>Маршрут № 15 «Забарівка – вул. Савчука»</vt:lpstr>
      <vt:lpstr>Маршрут № 16 «Вокзал – Дачі (Улянівка)»</vt:lpstr>
      <vt:lpstr>Автобусний маршрут № 17 «КСК – Дачі (Новоселівка)»</vt:lpstr>
      <vt:lpstr>Маршрут № 18 «пр-т Миру – Дачі (Рудка)»</vt:lpstr>
      <vt:lpstr>Автобусний маршрут № 20 «Вокзал – вул. Незалежності»</vt:lpstr>
      <vt:lpstr>Автобусний маршрут № 21 «вул. Незалежності – вул. Одинцова»</vt:lpstr>
      <vt:lpstr>Автобусний маршрут № 22 «вул. Одинцова – Дачі (Рівнопілля)»</vt:lpstr>
      <vt:lpstr>Автобусний маршрут № 22-а «вул. Одинцова – Дачі (Рівнопілля)»  ч/з вул. Кільцеву (сезонний)</vt:lpstr>
      <vt:lpstr>Автобусний маршрут № 23 «Забарівка – Вокзал» </vt:lpstr>
      <vt:lpstr>Автобусні маршрути 24 «Вокзал – Півці» та  24-а Вокзал – вул. Одинцова» ч/з Півці</vt:lpstr>
      <vt:lpstr>Об’єднання маршрутів № 25 «Стоматполіклініка-Хімволокно» та № 31 «вул. Одинцова-вул. Ціолковського»</vt:lpstr>
      <vt:lpstr>Об’єднання маршрутів № 26 «вул. Єськова-Яцево» та № 32 «вул. Волковича-Технологічний університет»</vt:lpstr>
      <vt:lpstr>Автобусний маршрут № 27 «Олександрівка – Лікеро-горілчаний завод»</vt:lpstr>
      <vt:lpstr>Закриття автобусних маршрутів № 28 «Вокзал – вул. Тичини» та № 34 «Вокзал – з-д «Автодеталь»</vt:lpstr>
      <vt:lpstr>Автобусний маршрут № 30 «Пивзавод – з-д «Автодеталь» (кільцевий)</vt:lpstr>
      <vt:lpstr>Автобусний маршрут № 33 «Епіцентр – Річковий порт»</vt:lpstr>
      <vt:lpstr>Автобусний маршрут № 35 «КСК – завод «Автодеталь»</vt:lpstr>
      <vt:lpstr>Автобусний маршрут № 36 «Епіцентр – Дачі (Жавинка)»</vt:lpstr>
      <vt:lpstr>Автобусний маршрут № 37 «Вокзал – вул. Єськова»</vt:lpstr>
      <vt:lpstr>Маршрут № 38 «Вокзал – Сіверянка»</vt:lpstr>
      <vt:lpstr>Автобусний маршрут № 39 «вул. Старобілоуська – Олександрівка»</vt:lpstr>
      <vt:lpstr>Автобусний маршрут № 42 «Протитуберкульозний диспансер – вул. Одинцова»</vt:lpstr>
      <vt:lpstr>Автобусний маршрут № 43 «Вокзал – Олександрівка»</vt:lpstr>
      <vt:lpstr>Автобусний маршрут № 44 «Епіцентр – Зарічне»</vt:lpstr>
      <vt:lpstr>Автобусний маршрут № 46 «вул. Одинцова – Дачі (Березанка)»</vt:lpstr>
      <vt:lpstr>Автобусний маршрут № 47 «Хімволокно – Дачі (Якубівка)»</vt:lpstr>
      <vt:lpstr>ПЛАН ДІЙ  впровадження маршрутної мережі пасажирського транспорту: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belyj</cp:lastModifiedBy>
  <cp:revision>78</cp:revision>
  <dcterms:created xsi:type="dcterms:W3CDTF">2016-01-19T08:27:35Z</dcterms:created>
  <dcterms:modified xsi:type="dcterms:W3CDTF">2016-05-31T13:19:03Z</dcterms:modified>
</cp:coreProperties>
</file>